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70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3" autoAdjust="0"/>
    <p:restoredTop sz="94660"/>
  </p:normalViewPr>
  <p:slideViewPr>
    <p:cSldViewPr>
      <p:cViewPr varScale="1">
        <p:scale>
          <a:sx n="78" d="100"/>
          <a:sy n="78" d="100"/>
        </p:scale>
        <p:origin x="-3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BAA9C-FD84-4175-8658-0E9E4B0224E6}" type="datetimeFigureOut">
              <a:rPr lang="en-CA" smtClean="0"/>
              <a:pPr/>
              <a:t>22/02/2012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6C8728-831D-427B-ADFF-BFAB25D1D112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8F7D-576B-4526-A985-7E5D32F5FF99}" type="datetimeFigureOut">
              <a:rPr lang="en-CA" smtClean="0"/>
              <a:pPr/>
              <a:t>22/02/2012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B47A-D1F0-4CEB-B0C7-0DC582FEBE9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8F7D-576B-4526-A985-7E5D32F5FF99}" type="datetimeFigureOut">
              <a:rPr lang="en-CA" smtClean="0"/>
              <a:pPr/>
              <a:t>22/02/2012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B47A-D1F0-4CEB-B0C7-0DC582FEBE9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8F7D-576B-4526-A985-7E5D32F5FF99}" type="datetimeFigureOut">
              <a:rPr lang="en-CA" smtClean="0"/>
              <a:pPr/>
              <a:t>22/02/2012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B47A-D1F0-4CEB-B0C7-0DC582FEBE9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8F7D-576B-4526-A985-7E5D32F5FF99}" type="datetimeFigureOut">
              <a:rPr lang="en-CA" smtClean="0"/>
              <a:pPr/>
              <a:t>22/02/2012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B47A-D1F0-4CEB-B0C7-0DC582FEBE9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8F7D-576B-4526-A985-7E5D32F5FF99}" type="datetimeFigureOut">
              <a:rPr lang="en-CA" smtClean="0"/>
              <a:pPr/>
              <a:t>22/02/2012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B47A-D1F0-4CEB-B0C7-0DC582FEBE9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8F7D-576B-4526-A985-7E5D32F5FF99}" type="datetimeFigureOut">
              <a:rPr lang="en-CA" smtClean="0"/>
              <a:pPr/>
              <a:t>22/02/2012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B47A-D1F0-4CEB-B0C7-0DC582FEBE9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8F7D-576B-4526-A985-7E5D32F5FF99}" type="datetimeFigureOut">
              <a:rPr lang="en-CA" smtClean="0"/>
              <a:pPr/>
              <a:t>22/02/2012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B47A-D1F0-4CEB-B0C7-0DC582FEBE9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8F7D-576B-4526-A985-7E5D32F5FF99}" type="datetimeFigureOut">
              <a:rPr lang="en-CA" smtClean="0"/>
              <a:pPr/>
              <a:t>22/02/2012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B47A-D1F0-4CEB-B0C7-0DC582FEBE9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8F7D-576B-4526-A985-7E5D32F5FF99}" type="datetimeFigureOut">
              <a:rPr lang="en-CA" smtClean="0"/>
              <a:pPr/>
              <a:t>22/02/2012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B47A-D1F0-4CEB-B0C7-0DC582FEBE9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8F7D-576B-4526-A985-7E5D32F5FF99}" type="datetimeFigureOut">
              <a:rPr lang="en-CA" smtClean="0"/>
              <a:pPr/>
              <a:t>22/02/2012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B47A-D1F0-4CEB-B0C7-0DC582FEBE9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89C8F7D-576B-4526-A985-7E5D32F5FF99}" type="datetimeFigureOut">
              <a:rPr lang="en-CA" smtClean="0"/>
              <a:pPr/>
              <a:t>22/02/2012</a:t>
            </a:fld>
            <a:endParaRPr lang="en-CA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39EB47A-D1F0-4CEB-B0C7-0DC582FEBE9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89C8F7D-576B-4526-A985-7E5D32F5FF99}" type="datetimeFigureOut">
              <a:rPr lang="en-CA" smtClean="0"/>
              <a:pPr/>
              <a:t>22/02/2012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39EB47A-D1F0-4CEB-B0C7-0DC582FEBE98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tPji0Mizhqc" TargetMode="External"/><Relationship Id="rId2" Type="http://schemas.openxmlformats.org/officeDocument/2006/relationships/hyperlink" Target="http://www.youtube.com/watch?v=m0ObZNylkM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youtube.com/watch?v=CsyYvFgdb5c" TargetMode="External"/><Relationship Id="rId4" Type="http://schemas.openxmlformats.org/officeDocument/2006/relationships/hyperlink" Target="http://www.youtube.com/watch?v=tWzbCk18wTw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sz="11600" dirty="0" smtClean="0">
                <a:latin typeface="Copperplate Gothic Bold" pitchFamily="34" charset="0"/>
              </a:rPr>
              <a:t>Conflict</a:t>
            </a:r>
            <a:endParaRPr lang="en-CA" sz="8800" dirty="0">
              <a:latin typeface="Copperplate Gothic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sz="4000" dirty="0" smtClean="0"/>
              <a:t>ENG3C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Some Examples: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800" dirty="0" smtClean="0">
                <a:hlinkClick r:id="rId2"/>
              </a:rPr>
              <a:t>http://www.youtube.com/watch?v=m0ObZNylkMM</a:t>
            </a:r>
            <a:r>
              <a:rPr lang="sv-SE" sz="2800" dirty="0" smtClean="0"/>
              <a:t/>
            </a:r>
            <a:br>
              <a:rPr lang="sv-SE" sz="2800" dirty="0" smtClean="0"/>
            </a:br>
            <a:endParaRPr lang="sv-SE" sz="2800" dirty="0" smtClean="0"/>
          </a:p>
          <a:p>
            <a:r>
              <a:rPr lang="sv-SE" sz="2800" dirty="0" smtClean="0">
                <a:hlinkClick r:id="rId3"/>
              </a:rPr>
              <a:t>http://www.youtube.com/watch?v=tPji0Mizhqc</a:t>
            </a:r>
            <a:r>
              <a:rPr lang="sv-SE" sz="2800" dirty="0" smtClean="0"/>
              <a:t/>
            </a:r>
            <a:br>
              <a:rPr lang="sv-SE" sz="2800" dirty="0" smtClean="0"/>
            </a:br>
            <a:endParaRPr lang="sv-SE" sz="2800" dirty="0" smtClean="0"/>
          </a:p>
          <a:p>
            <a:r>
              <a:rPr lang="sv-SE" sz="2800" dirty="0" smtClean="0">
                <a:hlinkClick r:id="rId4"/>
              </a:rPr>
              <a:t>http://www.youtube.com/watch?v=tWzbCk18wTw</a:t>
            </a:r>
            <a:r>
              <a:rPr lang="sv-SE" sz="2800" dirty="0" smtClean="0"/>
              <a:t/>
            </a:r>
            <a:br>
              <a:rPr lang="sv-SE" sz="2800" dirty="0" smtClean="0"/>
            </a:br>
            <a:endParaRPr lang="sv-SE" sz="2800" dirty="0" smtClean="0"/>
          </a:p>
          <a:p>
            <a:r>
              <a:rPr lang="sv-SE" sz="2800" dirty="0" smtClean="0">
                <a:hlinkClick r:id="rId5"/>
              </a:rPr>
              <a:t>http://www.youtube.com/watch?v=CsyYvFgdb5c</a:t>
            </a:r>
            <a:endParaRPr lang="en-C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Conflicts in Comics:</a:t>
            </a:r>
            <a:endParaRPr lang="en-CA" dirty="0"/>
          </a:p>
        </p:txBody>
      </p:sp>
      <p:pic>
        <p:nvPicPr>
          <p:cNvPr id="3" name="Picture 2" descr="freewhitewat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18563" y="1556792"/>
            <a:ext cx="3960672" cy="530120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732240" y="6021288"/>
            <a:ext cx="2160240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From: http://bkmarcus.com/2008/01/26/while-the-analogy-sinks-in/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Conflicts in Comics:</a:t>
            </a:r>
            <a:endParaRPr lang="en-CA" dirty="0"/>
          </a:p>
        </p:txBody>
      </p:sp>
      <p:pic>
        <p:nvPicPr>
          <p:cNvPr id="3" name="Picture 2" descr="ganeff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451" y="2276872"/>
            <a:ext cx="9043098" cy="28787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5805264"/>
            <a:ext cx="875556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From: http://www.sodahead.com/fun/life-explained-by-calvin-and-hobbes-week-1-school-education/blog-144859/?link=ibaf&amp;q=</a:t>
            </a:r>
          </a:p>
          <a:p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CA" sz="1200" dirty="0" err="1" smtClean="0">
                <a:latin typeface="Times New Roman" pitchFamily="18" charset="0"/>
                <a:cs typeface="Times New Roman" pitchFamily="18" charset="0"/>
              </a:rPr>
              <a:t>calvin+and</a:t>
            </a:r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CA" sz="1200" dirty="0" err="1" smtClean="0">
                <a:latin typeface="Times New Roman" pitchFamily="18" charset="0"/>
                <a:cs typeface="Times New Roman" pitchFamily="18" charset="0"/>
              </a:rPr>
              <a:t>hobbes+school&amp;imgurl</a:t>
            </a:r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=http://smartpei.typepad.com/robert_patersons_weblog/calvinhobbesteach.gif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Conflicts in Comics:</a:t>
            </a:r>
            <a:endParaRPr lang="en-CA" dirty="0"/>
          </a:p>
        </p:txBody>
      </p:sp>
      <p:pic>
        <p:nvPicPr>
          <p:cNvPr id="3" name="Picture 2" descr="ganeff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8859" y="1916832"/>
            <a:ext cx="8946282" cy="28479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5805264"/>
            <a:ext cx="875556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From: http://www.sodahead.com/fun/life-explained-by-calvin-and-hobbes-week-1-school-education/blog-144859/?link=ibaf&amp;q=</a:t>
            </a:r>
          </a:p>
          <a:p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CA" sz="1200" dirty="0" err="1" smtClean="0">
                <a:latin typeface="Times New Roman" pitchFamily="18" charset="0"/>
                <a:cs typeface="Times New Roman" pitchFamily="18" charset="0"/>
              </a:rPr>
              <a:t>calvin+and</a:t>
            </a:r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CA" sz="1200" dirty="0" err="1" smtClean="0">
                <a:latin typeface="Times New Roman" pitchFamily="18" charset="0"/>
                <a:cs typeface="Times New Roman" pitchFamily="18" charset="0"/>
              </a:rPr>
              <a:t>hobbes+school&amp;imgurl</a:t>
            </a:r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=http://smartpei.typepad.com/robert_patersons_weblog/calvinhobbesteach.gif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Conflicts in Comics:</a:t>
            </a:r>
            <a:endParaRPr lang="en-CA" dirty="0"/>
          </a:p>
        </p:txBody>
      </p:sp>
      <p:pic>
        <p:nvPicPr>
          <p:cNvPr id="3" name="Picture 2" descr="untit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434" y="1988840"/>
            <a:ext cx="8997133" cy="28490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5805264"/>
            <a:ext cx="875556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From: http://www.sodahead.com/fun/life-explained-by-calvin-and-hobbes-week-1-school-education/blog-144859/?link=ibaf&amp;q=</a:t>
            </a:r>
          </a:p>
          <a:p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CA" sz="1200" dirty="0" err="1" smtClean="0">
                <a:latin typeface="Times New Roman" pitchFamily="18" charset="0"/>
                <a:cs typeface="Times New Roman" pitchFamily="18" charset="0"/>
              </a:rPr>
              <a:t>calvin+and</a:t>
            </a:r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CA" sz="1200" dirty="0" err="1" smtClean="0">
                <a:latin typeface="Times New Roman" pitchFamily="18" charset="0"/>
                <a:cs typeface="Times New Roman" pitchFamily="18" charset="0"/>
              </a:rPr>
              <a:t>hobbes+school&amp;imgurl</a:t>
            </a:r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=http://smartpei.typepad.com/robert_patersons_weblog/calvinhobbesteach.gif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Conflicts in Comics:</a:t>
            </a:r>
            <a:endParaRPr lang="en-CA" dirty="0"/>
          </a:p>
        </p:txBody>
      </p:sp>
      <p:pic>
        <p:nvPicPr>
          <p:cNvPr id="3" name="Picture 2" descr="68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6056" y="1556792"/>
            <a:ext cx="4073075" cy="520372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804248" y="5949280"/>
            <a:ext cx="2160240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From: http://www.hudsonhouston.com/author/eric-damassa/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What is a </a:t>
            </a:r>
            <a:r>
              <a:rPr lang="en-CA" i="1" dirty="0" smtClean="0"/>
              <a:t>conflict?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sz="3600" dirty="0" smtClean="0"/>
              <a:t>A conflict is a </a:t>
            </a:r>
            <a:r>
              <a:rPr lang="en-CA" sz="3600" dirty="0" smtClean="0"/>
              <a:t>fight, a problem, </a:t>
            </a:r>
            <a:r>
              <a:rPr lang="en-CA" sz="3600" dirty="0" smtClean="0"/>
              <a:t>or a struggle in a story.</a:t>
            </a:r>
          </a:p>
          <a:p>
            <a:pPr>
              <a:buNone/>
            </a:pPr>
            <a:endParaRPr lang="en-CA" sz="3600" dirty="0" smtClean="0"/>
          </a:p>
          <a:p>
            <a:r>
              <a:rPr lang="en-CA" sz="3600" dirty="0" smtClean="0"/>
              <a:t>Some examples of </a:t>
            </a:r>
            <a:r>
              <a:rPr lang="en-CA" sz="3600" dirty="0" smtClean="0"/>
              <a:t>conflicts </a:t>
            </a:r>
            <a:r>
              <a:rPr lang="en-CA" sz="3600" dirty="0" smtClean="0"/>
              <a:t>ar</a:t>
            </a:r>
            <a:r>
              <a:rPr lang="en-CA" sz="3600" dirty="0" smtClean="0"/>
              <a:t>e:</a:t>
            </a:r>
            <a:endParaRPr lang="en-CA" sz="3600" dirty="0" smtClean="0"/>
          </a:p>
          <a:p>
            <a:pPr marL="1191006" lvl="2" indent="-514350">
              <a:buFont typeface="Courier New" pitchFamily="49" charset="0"/>
              <a:buChar char="o"/>
            </a:pPr>
            <a:r>
              <a:rPr lang="en-CA" sz="2800" dirty="0" smtClean="0"/>
              <a:t>A contest between two or more characters in a story</a:t>
            </a:r>
          </a:p>
          <a:p>
            <a:pPr marL="1191006" lvl="2" indent="-514350">
              <a:buFont typeface="Courier New" pitchFamily="49" charset="0"/>
              <a:buChar char="o"/>
            </a:pPr>
            <a:r>
              <a:rPr lang="en-CA" sz="2800" dirty="0" smtClean="0"/>
              <a:t>A problem that must be solved in a story</a:t>
            </a:r>
          </a:p>
          <a:p>
            <a:pPr marL="1191006" lvl="2" indent="-514350">
              <a:buFont typeface="Courier New" pitchFamily="49" charset="0"/>
              <a:buChar char="o"/>
            </a:pPr>
            <a:r>
              <a:rPr lang="en-CA" sz="2800" dirty="0" smtClean="0"/>
              <a:t>An obstacle that a character (or a group of characters) must overcome</a:t>
            </a:r>
            <a:r>
              <a:rPr lang="en-CA" sz="2800" dirty="0" smtClean="0"/>
              <a:t>.</a:t>
            </a:r>
            <a:endParaRPr lang="en-CA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Why are there Conflicts?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Conflicts are what make a story interesting. </a:t>
            </a:r>
          </a:p>
          <a:p>
            <a:pPr>
              <a:buNone/>
            </a:pPr>
            <a:endParaRPr lang="en-CA" sz="3600" dirty="0" smtClean="0"/>
          </a:p>
          <a:p>
            <a:r>
              <a:rPr lang="en-CA" sz="3600" dirty="0" smtClean="0"/>
              <a:t>While there are often many small conflicts in any story, there will usually be one main (or </a:t>
            </a:r>
            <a:r>
              <a:rPr lang="en-CA" sz="3600" b="1" u="sng" dirty="0" smtClean="0"/>
              <a:t>central</a:t>
            </a:r>
            <a:r>
              <a:rPr lang="en-CA" sz="3600" dirty="0" smtClean="0"/>
              <a:t>) </a:t>
            </a:r>
            <a:r>
              <a:rPr lang="en-CA" sz="3600" dirty="0" smtClean="0"/>
              <a:t>conflict.</a:t>
            </a:r>
          </a:p>
          <a:p>
            <a:endParaRPr lang="en-CA" sz="3600" dirty="0" smtClean="0"/>
          </a:p>
          <a:p>
            <a:r>
              <a:rPr lang="en-CA" sz="3600" dirty="0" smtClean="0"/>
              <a:t>Conflict </a:t>
            </a:r>
            <a:r>
              <a:rPr lang="en-CA" sz="3600" dirty="0" smtClean="0"/>
              <a:t>often shapes the plot of a story. </a:t>
            </a:r>
            <a:endParaRPr lang="en-CA" sz="3600" dirty="0" smtClean="0"/>
          </a:p>
          <a:p>
            <a:pPr>
              <a:buNone/>
            </a:pPr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Conflicts and Plot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Often, the plot of a story is built around a </a:t>
            </a:r>
            <a:r>
              <a:rPr lang="en-CA" sz="3600" dirty="0" smtClean="0"/>
              <a:t>central conflict:</a:t>
            </a:r>
            <a:endParaRPr lang="en-CA" sz="3600" dirty="0" smtClean="0"/>
          </a:p>
          <a:p>
            <a:pPr lvl="2">
              <a:buFont typeface="Courier New" pitchFamily="49" charset="0"/>
              <a:buChar char="o"/>
            </a:pPr>
            <a:r>
              <a:rPr lang="en-CA" sz="3200" dirty="0" smtClean="0"/>
              <a:t>First, the conflict will be introduced.</a:t>
            </a:r>
          </a:p>
          <a:p>
            <a:pPr lvl="2">
              <a:buFont typeface="Courier New" pitchFamily="49" charset="0"/>
              <a:buChar char="o"/>
            </a:pPr>
            <a:r>
              <a:rPr lang="en-CA" sz="3200" dirty="0" smtClean="0"/>
              <a:t>Then, the conflict will be </a:t>
            </a:r>
            <a:r>
              <a:rPr lang="en-CA" sz="3200" dirty="0" smtClean="0"/>
              <a:t>escalated. (This is the “rising action” in a plot.)</a:t>
            </a:r>
            <a:endParaRPr lang="en-CA" sz="3200" dirty="0" smtClean="0"/>
          </a:p>
          <a:p>
            <a:pPr lvl="2">
              <a:buFont typeface="Courier New" pitchFamily="49" charset="0"/>
              <a:buChar char="o"/>
            </a:pPr>
            <a:r>
              <a:rPr lang="en-CA" sz="3200" dirty="0" smtClean="0"/>
              <a:t>Finally, the conflict will be resolved through some kind of confrontation</a:t>
            </a:r>
            <a:r>
              <a:rPr lang="en-CA" sz="3200" dirty="0" smtClean="0"/>
              <a:t>. (This is the “climax” of the plot.)</a:t>
            </a:r>
            <a:endParaRPr lang="en-CA" sz="3200" dirty="0" smtClean="0"/>
          </a:p>
          <a:p>
            <a:pPr lvl="2">
              <a:buNone/>
            </a:pPr>
            <a:endParaRPr lang="en-CA" dirty="0" smtClean="0"/>
          </a:p>
          <a:p>
            <a:pPr lvl="2">
              <a:buFont typeface="Courier New" pitchFamily="49" charset="0"/>
              <a:buChar char="o"/>
            </a:pPr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9756" y="3044280"/>
            <a:ext cx="8964488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4700" b="1" u="sng" dirty="0" smtClean="0">
                <a:solidFill>
                  <a:schemeClr val="bg1"/>
                </a:solidFill>
              </a:rPr>
              <a:t>There are 4 main types of conflict: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1. Person against </a:t>
            </a:r>
            <a:br>
              <a:rPr lang="en-CA" dirty="0" smtClean="0"/>
            </a:br>
            <a:r>
              <a:rPr lang="en-CA" dirty="0" smtClean="0"/>
              <a:t>     Person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075240" cy="4462121"/>
          </a:xfrm>
        </p:spPr>
        <p:txBody>
          <a:bodyPr>
            <a:normAutofit fontScale="92500"/>
          </a:bodyPr>
          <a:lstStyle/>
          <a:p>
            <a:r>
              <a:rPr lang="en-CA" dirty="0" smtClean="0"/>
              <a:t>A struggle between two</a:t>
            </a:r>
          </a:p>
          <a:p>
            <a:pPr>
              <a:buNone/>
            </a:pPr>
            <a:r>
              <a:rPr lang="en-CA" dirty="0" smtClean="0"/>
              <a:t>    or more characters.</a:t>
            </a:r>
          </a:p>
          <a:p>
            <a:endParaRPr lang="en-CA" dirty="0" smtClean="0"/>
          </a:p>
          <a:p>
            <a:r>
              <a:rPr lang="en-CA" dirty="0" smtClean="0"/>
              <a:t>Often, the struggle will be between the main hero (the </a:t>
            </a:r>
            <a:r>
              <a:rPr lang="en-CA" i="1" dirty="0" smtClean="0"/>
              <a:t>protagonist</a:t>
            </a:r>
            <a:r>
              <a:rPr lang="en-CA" dirty="0" smtClean="0"/>
              <a:t>) and the main villain (the </a:t>
            </a:r>
            <a:r>
              <a:rPr lang="en-CA" i="1" dirty="0" smtClean="0"/>
              <a:t>antagonist</a:t>
            </a:r>
            <a:r>
              <a:rPr lang="en-CA" dirty="0" smtClean="0"/>
              <a:t>) of a story.</a:t>
            </a:r>
          </a:p>
          <a:p>
            <a:pPr>
              <a:buNone/>
            </a:pPr>
            <a:r>
              <a:rPr lang="en-CA" dirty="0" smtClean="0"/>
              <a:t>  </a:t>
            </a:r>
          </a:p>
          <a:p>
            <a:r>
              <a:rPr lang="en-CA" dirty="0" smtClean="0"/>
              <a:t>Examples of this include can include fighting, contests, or arguments between characters.</a:t>
            </a:r>
            <a:endParaRPr lang="en-CA" dirty="0"/>
          </a:p>
        </p:txBody>
      </p:sp>
      <p:pic>
        <p:nvPicPr>
          <p:cNvPr id="4" name="Picture 3" descr="venom-20050531024104367-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4334" y="0"/>
            <a:ext cx="4289666" cy="314096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83760" y="6027003"/>
            <a:ext cx="2160240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Image From: </a:t>
            </a:r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http://www.layoutsparks.com/1/121458/spiderman-venom-cartoon.html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lizzard f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2852" y="4365104"/>
            <a:ext cx="7501147" cy="24928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CA" dirty="0" smtClean="0"/>
              <a:t>2. Person against Nature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676456" cy="3456384"/>
          </a:xfrm>
        </p:spPr>
        <p:txBody>
          <a:bodyPr>
            <a:normAutofit fontScale="62500" lnSpcReduction="20000"/>
          </a:bodyPr>
          <a:lstStyle/>
          <a:p>
            <a:pPr lvl="0">
              <a:buNone/>
            </a:pPr>
            <a:endParaRPr lang="en-CA" dirty="0" smtClean="0"/>
          </a:p>
          <a:p>
            <a:pPr lvl="0"/>
            <a:r>
              <a:rPr lang="en-CA" sz="4300" dirty="0" smtClean="0"/>
              <a:t>A character struggles against the dangers of the natural world.</a:t>
            </a:r>
          </a:p>
          <a:p>
            <a:pPr lvl="0"/>
            <a:endParaRPr lang="en-CA" sz="4300" dirty="0" smtClean="0"/>
          </a:p>
          <a:p>
            <a:pPr lvl="0"/>
            <a:r>
              <a:rPr lang="en-CA" sz="4300" dirty="0" smtClean="0"/>
              <a:t>These conflicts often occur in adventure stories or stories of survival. </a:t>
            </a:r>
          </a:p>
          <a:p>
            <a:pPr lvl="0"/>
            <a:endParaRPr lang="en-CA" sz="4300" dirty="0" smtClean="0"/>
          </a:p>
          <a:p>
            <a:pPr lvl="0"/>
            <a:r>
              <a:rPr lang="en-CA" sz="4300" dirty="0" smtClean="0"/>
              <a:t>Examples of this can include being lost in the desert, being in a ship on rough seas, or being stuck in a blizzard.</a:t>
            </a:r>
          </a:p>
          <a:p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0" y="6027003"/>
            <a:ext cx="1619672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Image From: </a:t>
            </a:r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http://darkpassenger.tumblr.com/post/2324660929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3. Person against </a:t>
            </a:r>
            <a:br>
              <a:rPr lang="en-CA" dirty="0" smtClean="0"/>
            </a:br>
            <a:r>
              <a:rPr lang="en-CA" dirty="0" smtClean="0"/>
              <a:t>     Society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56792"/>
            <a:ext cx="8892480" cy="4844008"/>
          </a:xfrm>
        </p:spPr>
        <p:txBody>
          <a:bodyPr>
            <a:normAutofit fontScale="92500" lnSpcReduction="20000"/>
          </a:bodyPr>
          <a:lstStyle/>
          <a:p>
            <a:endParaRPr lang="en-CA" dirty="0" smtClean="0"/>
          </a:p>
          <a:p>
            <a:r>
              <a:rPr lang="en-CA" dirty="0" smtClean="0"/>
              <a:t>A character </a:t>
            </a:r>
            <a:r>
              <a:rPr lang="en-CA" dirty="0" smtClean="0"/>
              <a:t>struggles </a:t>
            </a:r>
          </a:p>
          <a:p>
            <a:pPr>
              <a:buNone/>
            </a:pPr>
            <a:r>
              <a:rPr lang="en-CA" dirty="0" smtClean="0"/>
              <a:t> </a:t>
            </a:r>
            <a:r>
              <a:rPr lang="en-CA" dirty="0" smtClean="0"/>
              <a:t>   </a:t>
            </a:r>
            <a:r>
              <a:rPr lang="en-CA" dirty="0" smtClean="0"/>
              <a:t>against the </a:t>
            </a:r>
            <a:r>
              <a:rPr lang="en-CA" dirty="0" smtClean="0"/>
              <a:t>society in </a:t>
            </a:r>
            <a:endParaRPr lang="en-CA" dirty="0" smtClean="0"/>
          </a:p>
          <a:p>
            <a:pPr>
              <a:buNone/>
            </a:pPr>
            <a:r>
              <a:rPr lang="en-CA" dirty="0" smtClean="0"/>
              <a:t> </a:t>
            </a:r>
            <a:r>
              <a:rPr lang="en-CA" dirty="0" smtClean="0"/>
              <a:t>   </a:t>
            </a:r>
            <a:r>
              <a:rPr lang="en-CA" dirty="0" smtClean="0"/>
              <a:t>which </a:t>
            </a:r>
            <a:r>
              <a:rPr lang="en-CA" dirty="0" smtClean="0"/>
              <a:t>he or she </a:t>
            </a:r>
            <a:r>
              <a:rPr lang="en-CA" dirty="0" smtClean="0"/>
              <a:t>lives.</a:t>
            </a:r>
          </a:p>
          <a:p>
            <a:endParaRPr lang="en-CA" dirty="0" smtClean="0"/>
          </a:p>
          <a:p>
            <a:r>
              <a:rPr lang="en-CA" dirty="0" smtClean="0"/>
              <a:t>Stories that focus on conflicts against society often have political morals, messages, or themes, related to ideas of social change. </a:t>
            </a:r>
          </a:p>
          <a:p>
            <a:endParaRPr lang="en-CA" dirty="0" smtClean="0"/>
          </a:p>
          <a:p>
            <a:r>
              <a:rPr lang="en-CA" dirty="0" smtClean="0"/>
              <a:t>Examples of this can include criminal trials, protests against governments, or rebellions against social rules.</a:t>
            </a:r>
            <a:endParaRPr lang="en-CA" dirty="0"/>
          </a:p>
        </p:txBody>
      </p:sp>
      <p:sp>
        <p:nvSpPr>
          <p:cNvPr id="6" name="Rectangle 5"/>
          <p:cNvSpPr/>
          <p:nvPr/>
        </p:nvSpPr>
        <p:spPr>
          <a:xfrm>
            <a:off x="6983760" y="6027003"/>
            <a:ext cx="2160240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Image From: </a:t>
            </a:r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http://politicalhumor.about.com/b/2011/10/21/occupy-wall-street-cartoons.htm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war_protest_1028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0"/>
            <a:ext cx="4716016" cy="30696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4. Person against </a:t>
            </a:r>
            <a:br>
              <a:rPr lang="en-CA" dirty="0" smtClean="0"/>
            </a:br>
            <a:r>
              <a:rPr lang="en-CA" dirty="0" smtClean="0"/>
              <a:t>     Self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A character struggles </a:t>
            </a:r>
          </a:p>
          <a:p>
            <a:pPr>
              <a:buNone/>
            </a:pPr>
            <a:r>
              <a:rPr lang="en-CA" dirty="0" smtClean="0"/>
              <a:t>    against him or herself.</a:t>
            </a:r>
          </a:p>
          <a:p>
            <a:endParaRPr lang="en-CA" dirty="0" smtClean="0"/>
          </a:p>
          <a:p>
            <a:r>
              <a:rPr lang="en-CA" dirty="0" smtClean="0"/>
              <a:t>Examples of this include stories of depression, addiction, or regret. </a:t>
            </a:r>
          </a:p>
          <a:p>
            <a:endParaRPr lang="en-CA" dirty="0" smtClean="0"/>
          </a:p>
          <a:p>
            <a:r>
              <a:rPr lang="en-CA" dirty="0" smtClean="0"/>
              <a:t>This conflict can be difficult to demonstrate visually, as it is often fought </a:t>
            </a:r>
            <a:r>
              <a:rPr lang="en-CA" i="1" dirty="0" smtClean="0"/>
              <a:t>internally</a:t>
            </a:r>
            <a:r>
              <a:rPr lang="en-CA" dirty="0" smtClean="0"/>
              <a:t>, within the character’s mind.</a:t>
            </a:r>
          </a:p>
          <a:p>
            <a:endParaRPr lang="en-CA" dirty="0" smtClean="0"/>
          </a:p>
          <a:p>
            <a:r>
              <a:rPr lang="en-CA" dirty="0" smtClean="0"/>
              <a:t>Stories about internal conflict often show a character </a:t>
            </a:r>
            <a:r>
              <a:rPr lang="en-CA" b="1" dirty="0" smtClean="0"/>
              <a:t>changing</a:t>
            </a:r>
            <a:r>
              <a:rPr lang="en-CA" dirty="0" smtClean="0"/>
              <a:t> over time.</a:t>
            </a:r>
            <a:endParaRPr lang="en-CA" dirty="0"/>
          </a:p>
        </p:txBody>
      </p:sp>
      <p:pic>
        <p:nvPicPr>
          <p:cNvPr id="4" name="Picture 3" descr="devil_angel440x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000" y="0"/>
            <a:ext cx="4191000" cy="2857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83760" y="6027003"/>
            <a:ext cx="2160240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Image From: </a:t>
            </a:r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http://doorwayproject.wordpress.com/2010/12/06/the-bad-samaritan/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177</TotalTime>
  <Words>519</Words>
  <Application>Microsoft Office PowerPoint</Application>
  <PresentationFormat>On-screen Show (4:3)</PresentationFormat>
  <Paragraphs>75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Module</vt:lpstr>
      <vt:lpstr>Conflict</vt:lpstr>
      <vt:lpstr>What is a conflict?</vt:lpstr>
      <vt:lpstr>Why are there Conflicts?</vt:lpstr>
      <vt:lpstr>Conflicts and Plot</vt:lpstr>
      <vt:lpstr>Slide 5</vt:lpstr>
      <vt:lpstr>1. Person against       Person</vt:lpstr>
      <vt:lpstr>2. Person against Nature</vt:lpstr>
      <vt:lpstr>3. Person against       Society</vt:lpstr>
      <vt:lpstr>4. Person against       Self</vt:lpstr>
      <vt:lpstr>Some Examples:</vt:lpstr>
      <vt:lpstr>Conflicts in Comics:</vt:lpstr>
      <vt:lpstr>Conflicts in Comics:</vt:lpstr>
      <vt:lpstr>Conflicts in Comics:</vt:lpstr>
      <vt:lpstr>Conflicts in Comics:</vt:lpstr>
      <vt:lpstr>Conflicts in Comics: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Parts of Speech</dc:title>
  <dc:creator>Erik</dc:creator>
  <cp:lastModifiedBy>Erik</cp:lastModifiedBy>
  <cp:revision>30</cp:revision>
  <dcterms:created xsi:type="dcterms:W3CDTF">2011-11-07T21:46:47Z</dcterms:created>
  <dcterms:modified xsi:type="dcterms:W3CDTF">2012-02-22T19:07:01Z</dcterms:modified>
</cp:coreProperties>
</file>